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592" y="-1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scatterChart>
        <c:scatterStyle val="smoothMarker"/>
        <c:varyColors val="0"/>
        <c:ser>
          <c:idx val="0"/>
          <c:order val="0"/>
          <c:tx>
            <c:strRef>
              <c:f>Sheet1!$B$42</c:f>
              <c:strCache>
                <c:ptCount val="1"/>
                <c:pt idx="0">
                  <c:v>y (m)</c:v>
                </c:pt>
              </c:strCache>
            </c:strRef>
          </c:tx>
          <c:marker>
            <c:symbol val="none"/>
          </c:marker>
          <c:xVal>
            <c:numRef>
              <c:f>Sheet1!$A$43:$A$48</c:f>
              <c:numCache>
                <c:formatCode>General</c:formatCode>
                <c:ptCount val="6"/>
                <c:pt idx="0">
                  <c:v>0.0</c:v>
                </c:pt>
                <c:pt idx="1">
                  <c:v>0.1</c:v>
                </c:pt>
                <c:pt idx="2">
                  <c:v>0.2</c:v>
                </c:pt>
                <c:pt idx="3">
                  <c:v>0.3</c:v>
                </c:pt>
                <c:pt idx="4">
                  <c:v>0.4</c:v>
                </c:pt>
                <c:pt idx="5">
                  <c:v>0.425</c:v>
                </c:pt>
              </c:numCache>
            </c:numRef>
          </c:xVal>
          <c:yVal>
            <c:numRef>
              <c:f>Sheet1!$B$43:$B$48</c:f>
              <c:numCache>
                <c:formatCode>General</c:formatCode>
                <c:ptCount val="6"/>
                <c:pt idx="0">
                  <c:v>1.0</c:v>
                </c:pt>
                <c:pt idx="1">
                  <c:v>0.951</c:v>
                </c:pt>
                <c:pt idx="2">
                  <c:v>0.804</c:v>
                </c:pt>
                <c:pt idx="3">
                  <c:v>0.559</c:v>
                </c:pt>
                <c:pt idx="4">
                  <c:v>0.215</c:v>
                </c:pt>
                <c:pt idx="5">
                  <c:v>0.0</c:v>
                </c:pt>
              </c:numCache>
            </c:numRef>
          </c:yVal>
          <c:smooth val="1"/>
        </c:ser>
        <c:dLbls>
          <c:showLegendKey val="0"/>
          <c:showVal val="0"/>
          <c:showCatName val="0"/>
          <c:showSerName val="0"/>
          <c:showPercent val="0"/>
          <c:showBubbleSize val="0"/>
        </c:dLbls>
        <c:axId val="2145767016"/>
        <c:axId val="2145770008"/>
      </c:scatterChart>
      <c:valAx>
        <c:axId val="2145767016"/>
        <c:scaling>
          <c:orientation val="minMax"/>
        </c:scaling>
        <c:delete val="0"/>
        <c:axPos val="b"/>
        <c:numFmt formatCode="General" sourceLinked="1"/>
        <c:majorTickMark val="out"/>
        <c:minorTickMark val="none"/>
        <c:tickLblPos val="nextTo"/>
        <c:crossAx val="2145770008"/>
        <c:crosses val="autoZero"/>
        <c:crossBetween val="midCat"/>
      </c:valAx>
      <c:valAx>
        <c:axId val="2145770008"/>
        <c:scaling>
          <c:orientation val="minMax"/>
        </c:scaling>
        <c:delete val="0"/>
        <c:axPos val="l"/>
        <c:majorGridlines/>
        <c:numFmt formatCode="General" sourceLinked="1"/>
        <c:majorTickMark val="out"/>
        <c:minorTickMark val="none"/>
        <c:tickLblPos val="nextTo"/>
        <c:crossAx val="2145767016"/>
        <c:crosses val="autoZero"/>
        <c:crossBetween val="midCat"/>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ADACEB-6BE4-48E7-99F5-1F4B10D040FD}" type="datetimeFigureOut">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DACEB-6BE4-48E7-99F5-1F4B10D040FD}" type="datetimeFigureOut">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DACEB-6BE4-48E7-99F5-1F4B10D040FD}" type="datetimeFigureOut">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ADACEB-6BE4-48E7-99F5-1F4B10D040FD}" type="datetimeFigureOut">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ADACEB-6BE4-48E7-99F5-1F4B10D040FD}" type="datetimeFigureOut">
              <a:rPr lang="en-US" smtClean="0"/>
              <a:t>9/17/13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ADACEB-6BE4-48E7-99F5-1F4B10D040FD}" type="datetimeFigureOut">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ADACEB-6BE4-48E7-99F5-1F4B10D040FD}" type="datetimeFigureOut">
              <a:rPr lang="en-US" smtClean="0"/>
              <a:t>9/17/13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ADACEB-6BE4-48E7-99F5-1F4B10D040FD}" type="datetimeFigureOut">
              <a:rPr lang="en-US" smtClean="0"/>
              <a:t>9/17/13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ADACEB-6BE4-48E7-99F5-1F4B10D040FD}" type="datetimeFigureOut">
              <a:rPr lang="en-US" smtClean="0"/>
              <a:t>9/17/13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DACEB-6BE4-48E7-99F5-1F4B10D040FD}" type="datetimeFigureOut">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ADACEB-6BE4-48E7-99F5-1F4B10D040FD}" type="datetimeFigureOut">
              <a:rPr lang="en-US" smtClean="0"/>
              <a:t>9/17/13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B0555-D067-4DBE-A006-D375E5B089A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6ADACEB-6BE4-48E7-99F5-1F4B10D040FD}" type="datetimeFigureOut">
              <a:rPr lang="en-US" smtClean="0"/>
              <a:t>9/17/13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87B0555-D067-4DBE-A006-D375E5B089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5410200" cy="8063746"/>
          </a:xfrm>
          <a:prstGeom prst="rect">
            <a:avLst/>
          </a:prstGeom>
          <a:noFill/>
        </p:spPr>
        <p:txBody>
          <a:bodyPr wrap="square" rtlCol="0">
            <a:spAutoFit/>
          </a:bodyPr>
          <a:lstStyle/>
          <a:p>
            <a:r>
              <a:rPr lang="en-US" sz="1400" dirty="0" smtClean="0"/>
              <a:t>Second </a:t>
            </a:r>
            <a:r>
              <a:rPr lang="en-US" sz="1400" dirty="0" smtClean="0"/>
              <a:t>Derivative (Position, Velocity, Acceleration): A ball is dropped from a height of y = 1.0 m.  Using a high precision measuring device, the height of the ball is measured.  The measurements are presented in tabular form and a plot is shown as well.</a:t>
            </a:r>
          </a:p>
          <a:p>
            <a:endParaRPr lang="en-US" sz="1400" dirty="0"/>
          </a:p>
          <a:p>
            <a:endParaRPr lang="en-US" sz="1400" dirty="0" smtClean="0"/>
          </a:p>
          <a:p>
            <a:r>
              <a:rPr lang="en-US" sz="1400" dirty="0"/>
              <a:t> </a:t>
            </a:r>
            <a:r>
              <a:rPr lang="en-US" sz="1400" dirty="0" smtClean="0"/>
              <a:t>          Table 1</a:t>
            </a:r>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r>
              <a:rPr lang="en-US" sz="1400" dirty="0" smtClean="0"/>
              <a:t>The vertical speed of the ball v (m/s) as it descends is the time rate of change of the height.  </a:t>
            </a:r>
            <a:endParaRPr lang="en-US" sz="1400" dirty="0"/>
          </a:p>
          <a:p>
            <a:r>
              <a:rPr lang="en-US" sz="1400" dirty="0" smtClean="0"/>
              <a:t>a) Determine an estimate of the vertical speed of the ball v using the data presented in the table for the following intervals of time: </a:t>
            </a:r>
          </a:p>
          <a:p>
            <a:r>
              <a:rPr lang="en-US" sz="1400" dirty="0" smtClean="0"/>
              <a:t>(0, 0.1), (0.1, 0.2), (0.2, 0.3), (0.3, 0.4), (0.4, 0.425)</a:t>
            </a:r>
          </a:p>
          <a:p>
            <a:r>
              <a:rPr lang="en-US" sz="1400" dirty="0" smtClean="0"/>
              <a:t>b) Use these estimates of vertical speed to fill in Table 2.</a:t>
            </a:r>
          </a:p>
          <a:p>
            <a:r>
              <a:rPr lang="en-US" sz="1400" dirty="0"/>
              <a:t> </a:t>
            </a:r>
            <a:r>
              <a:rPr lang="en-US" sz="1400" dirty="0" smtClean="0"/>
              <a:t>        Table 2 </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r>
              <a:rPr lang="en-US" sz="1400" dirty="0" smtClean="0"/>
              <a:t>Acceleration is equal to the time rate of velocity.  In other words, it is the time rate of change of the time rate of change of position.  Thus acceleration is the second derivative of position with respect to time.  </a:t>
            </a:r>
            <a:endParaRPr lang="en-US" sz="1400" dirty="0"/>
          </a:p>
          <a:p>
            <a:r>
              <a:rPr lang="en-US" sz="1400" dirty="0" smtClean="0"/>
              <a:t>c) Use the data in Table 2 to estimate the acceleration of the ball.</a:t>
            </a:r>
          </a:p>
          <a:p>
            <a:r>
              <a:rPr lang="en-US" sz="1400" dirty="0" smtClean="0"/>
              <a:t>d) Sketch a curve that depicts the acceleration as a function of time.  </a:t>
            </a:r>
            <a:endParaRPr lang="en-US" sz="1400" dirty="0"/>
          </a:p>
        </p:txBody>
      </p:sp>
      <p:graphicFrame>
        <p:nvGraphicFramePr>
          <p:cNvPr id="3" name="Table 2"/>
          <p:cNvGraphicFramePr>
            <a:graphicFrameLocks noGrp="1"/>
          </p:cNvGraphicFramePr>
          <p:nvPr/>
        </p:nvGraphicFramePr>
        <p:xfrm>
          <a:off x="838200" y="2286000"/>
          <a:ext cx="1384300" cy="1333500"/>
        </p:xfrm>
        <a:graphic>
          <a:graphicData uri="http://schemas.openxmlformats.org/drawingml/2006/table">
            <a:tbl>
              <a:tblPr/>
              <a:tblGrid>
                <a:gridCol w="671560"/>
                <a:gridCol w="712740"/>
              </a:tblGrid>
              <a:tr h="190500">
                <a:tc>
                  <a:txBody>
                    <a:bodyPr/>
                    <a:lstStyle/>
                    <a:p>
                      <a:pPr algn="ctr" fontAlgn="b"/>
                      <a:r>
                        <a:rPr lang="en-US" sz="1100" b="0" i="0" u="none" strike="noStrike" dirty="0">
                          <a:solidFill>
                            <a:srgbClr val="000000"/>
                          </a:solidFill>
                          <a:latin typeface="Calibri"/>
                        </a:rPr>
                        <a:t>t (s)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y (m)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0.951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0.804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0.559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0.215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0.425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 name="Chart 3"/>
          <p:cNvGraphicFramePr/>
          <p:nvPr/>
        </p:nvGraphicFramePr>
        <p:xfrm>
          <a:off x="2743200" y="1600200"/>
          <a:ext cx="3505200"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486400" y="1752600"/>
            <a:ext cx="553357" cy="2585323"/>
          </a:xfrm>
          <a:prstGeom prst="rect">
            <a:avLst/>
          </a:prstGeom>
          <a:solidFill>
            <a:schemeClr val="bg1"/>
          </a:solidFill>
          <a:ln>
            <a:noFill/>
          </a:ln>
        </p:spPr>
        <p:txBody>
          <a:bodyPr wrap="none" rtlCol="0">
            <a:spAutoFit/>
          </a:bodyPr>
          <a:lstStyle/>
          <a:p>
            <a:endParaRPr lang="en-US" dirty="0" smtClean="0"/>
          </a:p>
          <a:p>
            <a:endParaRPr lang="en-US" dirty="0"/>
          </a:p>
          <a:p>
            <a:endParaRPr lang="en-US" dirty="0" smtClean="0"/>
          </a:p>
          <a:p>
            <a:endParaRPr lang="en-US" dirty="0"/>
          </a:p>
          <a:p>
            <a:endParaRPr lang="en-US" b="1" dirty="0" smtClean="0"/>
          </a:p>
          <a:p>
            <a:endParaRPr lang="en-US" b="1" dirty="0"/>
          </a:p>
          <a:p>
            <a:endParaRPr lang="en-US" b="1" dirty="0" smtClean="0"/>
          </a:p>
          <a:p>
            <a:endParaRPr lang="en-US" b="1" dirty="0"/>
          </a:p>
          <a:p>
            <a:r>
              <a:rPr lang="en-US" b="1" dirty="0" smtClean="0"/>
              <a:t>t (s)</a:t>
            </a:r>
          </a:p>
        </p:txBody>
      </p:sp>
      <p:graphicFrame>
        <p:nvGraphicFramePr>
          <p:cNvPr id="7" name="Table 6"/>
          <p:cNvGraphicFramePr>
            <a:graphicFrameLocks noGrp="1"/>
          </p:cNvGraphicFramePr>
          <p:nvPr/>
        </p:nvGraphicFramePr>
        <p:xfrm>
          <a:off x="685800" y="6172200"/>
          <a:ext cx="1651000" cy="1143000"/>
        </p:xfrm>
        <a:graphic>
          <a:graphicData uri="http://schemas.openxmlformats.org/drawingml/2006/table">
            <a:tbl>
              <a:tblPr/>
              <a:tblGrid>
                <a:gridCol w="673100"/>
                <a:gridCol w="977900"/>
              </a:tblGrid>
              <a:tr h="190500">
                <a:tc>
                  <a:txBody>
                    <a:bodyPr/>
                    <a:lstStyle/>
                    <a:p>
                      <a:pPr algn="ctr" fontAlgn="b"/>
                      <a:r>
                        <a:rPr lang="en-US" sz="1100" b="0" i="0" u="none" strike="noStrike" dirty="0">
                          <a:solidFill>
                            <a:srgbClr val="000000"/>
                          </a:solidFill>
                          <a:latin typeface="Calibri"/>
                        </a:rPr>
                        <a:t>Interval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Speed Estimate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(0, 0.1)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(0.1, 0.2)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(0.2, 0.3)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(0.3, 0.4)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a:solidFill>
                            <a:srgbClr val="000000"/>
                          </a:solidFill>
                          <a:latin typeface="Calibri"/>
                        </a:rPr>
                        <a:t>(0.4, 0.425)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284</Words>
  <Application>Microsoft Macintosh PowerPoint</Application>
  <PresentationFormat>On-screen Show (4:3)</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Texas at El Paso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UTEPCSS</dc:creator>
  <cp:lastModifiedBy>Art Duval</cp:lastModifiedBy>
  <cp:revision>18</cp:revision>
  <dcterms:created xsi:type="dcterms:W3CDTF">2013-09-15T17:27:32Z</dcterms:created>
  <dcterms:modified xsi:type="dcterms:W3CDTF">2013-09-18T03:59:18Z</dcterms:modified>
</cp:coreProperties>
</file>